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0"/>
  </p:notesMasterIdLst>
  <p:sldIdLst>
    <p:sldId id="256" r:id="rId2"/>
    <p:sldId id="265" r:id="rId3"/>
    <p:sldId id="262" r:id="rId4"/>
    <p:sldId id="257" r:id="rId5"/>
    <p:sldId id="259" r:id="rId6"/>
    <p:sldId id="264" r:id="rId7"/>
    <p:sldId id="266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36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A0824-4D99-44FE-AE36-C09527B19530}" type="datetimeFigureOut">
              <a:rPr lang="ru-RU" smtClean="0"/>
              <a:t>15.08.2017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BE886-2DDB-4C6F-A829-A2C56A9690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588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CF5CCAA-B61F-449A-9ECF-D669C883F90A}" type="datetimeFigureOut">
              <a:rPr lang="ru-RU" smtClean="0"/>
              <a:t>15.08.2017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8EB9052-F1DC-4499-91A5-0A4B64E616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5CCAA-B61F-449A-9ECF-D669C883F90A}" type="datetimeFigureOut">
              <a:rPr lang="ru-RU" smtClean="0"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EB9052-F1DC-4499-91A5-0A4B64E616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5CCAA-B61F-449A-9ECF-D669C883F90A}" type="datetimeFigureOut">
              <a:rPr lang="ru-RU" smtClean="0"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EB9052-F1DC-4499-91A5-0A4B64E616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5CCAA-B61F-449A-9ECF-D669C883F90A}" type="datetimeFigureOut">
              <a:rPr lang="ru-RU" smtClean="0"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EB9052-F1DC-4499-91A5-0A4B64E6163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5CCAA-B61F-449A-9ECF-D669C883F90A}" type="datetimeFigureOut">
              <a:rPr lang="ru-RU" smtClean="0"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EB9052-F1DC-4499-91A5-0A4B64E6163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5CCAA-B61F-449A-9ECF-D669C883F90A}" type="datetimeFigureOut">
              <a:rPr lang="ru-RU" smtClean="0"/>
              <a:t>15.08.2017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EB9052-F1DC-4499-91A5-0A4B64E6163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5CCAA-B61F-449A-9ECF-D669C883F90A}" type="datetimeFigureOut">
              <a:rPr lang="ru-RU" smtClean="0"/>
              <a:t>15.08.2017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EB9052-F1DC-4499-91A5-0A4B64E6163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5CCAA-B61F-449A-9ECF-D669C883F90A}" type="datetimeFigureOut">
              <a:rPr lang="ru-RU" smtClean="0"/>
              <a:t>15.08.2017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EB9052-F1DC-4499-91A5-0A4B64E6163A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5CCAA-B61F-449A-9ECF-D669C883F90A}" type="datetimeFigureOut">
              <a:rPr lang="ru-RU" smtClean="0"/>
              <a:t>15.08.2017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EB9052-F1DC-4499-91A5-0A4B64E616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CF5CCAA-B61F-449A-9ECF-D669C883F90A}" type="datetimeFigureOut">
              <a:rPr lang="ru-RU" smtClean="0"/>
              <a:t>15.08.2017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EB9052-F1DC-4499-91A5-0A4B64E6163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CF5CCAA-B61F-449A-9ECF-D669C883F90A}" type="datetimeFigureOut">
              <a:rPr lang="ru-RU" smtClean="0"/>
              <a:t>15.08.2017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EB9052-F1DC-4499-91A5-0A4B64E6163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CF5CCAA-B61F-449A-9ECF-D669C883F90A}" type="datetimeFigureOut">
              <a:rPr lang="ru-RU" smtClean="0"/>
              <a:t>15.08.2017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8EB9052-F1DC-4499-91A5-0A4B64E6163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metodist.lbz.ru/authors/informatika/1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052736"/>
            <a:ext cx="7772400" cy="1829761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Учебная литература по информатике (ФГОС). Содержание, особенности.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3212976"/>
            <a:ext cx="6400800" cy="1752600"/>
          </a:xfrm>
        </p:spPr>
        <p:txBody>
          <a:bodyPr>
            <a:normAutofit/>
          </a:bodyPr>
          <a:lstStyle/>
          <a:p>
            <a:pPr lvl="0"/>
            <a:r>
              <a:rPr lang="ru-RU" dirty="0" err="1" smtClean="0"/>
              <a:t>Гилмуллина</a:t>
            </a:r>
            <a:r>
              <a:rPr lang="ru-RU" dirty="0" smtClean="0"/>
              <a:t> Чулпан </a:t>
            </a:r>
            <a:r>
              <a:rPr lang="ru-RU" dirty="0" err="1" smtClean="0"/>
              <a:t>Зулфатовна</a:t>
            </a:r>
            <a:r>
              <a:rPr lang="ru-RU" dirty="0" smtClean="0"/>
              <a:t>, учитель информатики МБОУ «</a:t>
            </a:r>
            <a:r>
              <a:rPr lang="ru-RU" dirty="0" err="1" smtClean="0"/>
              <a:t>Сафаровская</a:t>
            </a:r>
            <a:r>
              <a:rPr lang="ru-RU" dirty="0" smtClean="0"/>
              <a:t> </a:t>
            </a:r>
            <a:r>
              <a:rPr lang="ru-RU" dirty="0" smtClean="0"/>
              <a:t>СОШ»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01380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1446207"/>
              </p:ext>
            </p:extLst>
          </p:nvPr>
        </p:nvGraphicFramePr>
        <p:xfrm>
          <a:off x="107504" y="188640"/>
          <a:ext cx="8820470" cy="56336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5616"/>
                <a:gridCol w="2412572"/>
                <a:gridCol w="2339956"/>
                <a:gridCol w="1188232"/>
                <a:gridCol w="1764094"/>
              </a:tblGrid>
              <a:tr h="302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1.2.3.4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Информатика (учебный предмет)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1.2.3.4.1.1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Босова</a:t>
                      </a:r>
                      <a:r>
                        <a:rPr lang="ru-RU" sz="1200" dirty="0">
                          <a:effectLst/>
                        </a:rPr>
                        <a:t> Л.Л., </a:t>
                      </a:r>
                      <a:r>
                        <a:rPr lang="ru-RU" sz="1200" dirty="0" err="1">
                          <a:effectLst/>
                        </a:rPr>
                        <a:t>Босова</a:t>
                      </a:r>
                      <a:r>
                        <a:rPr lang="ru-RU" sz="1200" dirty="0">
                          <a:effectLst/>
                        </a:rPr>
                        <a:t> А.Ю.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Информатика: учебник для 5 класса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БИНОМ. Лаборатория знаний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</a:tr>
              <a:tr h="358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1.2.3.4.1.2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Босова</a:t>
                      </a:r>
                      <a:r>
                        <a:rPr lang="ru-RU" sz="1200" dirty="0">
                          <a:effectLst/>
                        </a:rPr>
                        <a:t> Л.Л., </a:t>
                      </a:r>
                      <a:r>
                        <a:rPr lang="ru-RU" sz="1200" dirty="0" err="1">
                          <a:effectLst/>
                        </a:rPr>
                        <a:t>Босова</a:t>
                      </a:r>
                      <a:r>
                        <a:rPr lang="ru-RU" sz="1200" dirty="0">
                          <a:effectLst/>
                        </a:rPr>
                        <a:t> А.Ю.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Информатика: учебник для 6 класса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БИНОМ. Лаборатория знаний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</a:tr>
              <a:tr h="358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1.2.3.4.1.3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Босова</a:t>
                      </a:r>
                      <a:r>
                        <a:rPr lang="ru-RU" sz="1200" dirty="0">
                          <a:effectLst/>
                        </a:rPr>
                        <a:t> Л.Л., </a:t>
                      </a:r>
                      <a:r>
                        <a:rPr lang="ru-RU" sz="1200" dirty="0" err="1">
                          <a:effectLst/>
                        </a:rPr>
                        <a:t>Босова</a:t>
                      </a:r>
                      <a:r>
                        <a:rPr lang="ru-RU" sz="1200" dirty="0">
                          <a:effectLst/>
                        </a:rPr>
                        <a:t> А.Ю.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Информатика: учебник для 7 класса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БИНОМ. Лаборатория знаний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</a:tr>
              <a:tr h="358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1.2.3.4.1.4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Босова Л.Л., Босова А.Ю.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Информатика: учебник для 8 класса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БИНОМ. Лаборатория знаний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</a:tr>
              <a:tr h="358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1.2.3.4.1.5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Босова Л.Л., Босова А.Ю.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Информатика: учебник для 9 класса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БИНОМ. Лаборатория знаний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</a:tr>
              <a:tr h="1793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1.2.3.4.2.1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Быкадоров Ю.А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Информатика и ИКТ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ДРОФА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</a:tr>
              <a:tr h="1793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1.2.3.4.2.2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Быкадоров Ю.А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Информатика и ИКТ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ДРОФА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</a:tr>
              <a:tr h="5381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1.2.3.4.3.1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Семакин ИГ., Залогова Л. А, Русаков СВ., Шестакова Л.В.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Информатика: учебник для 7 класса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БИНОМ. Лаборатория знаний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</a:tr>
              <a:tr h="5381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1.2.3.4.3.2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Семакин И.Г., </a:t>
                      </a:r>
                      <a:r>
                        <a:rPr lang="ru-RU" sz="1200" dirty="0" err="1">
                          <a:effectLst/>
                        </a:rPr>
                        <a:t>Залогова</a:t>
                      </a:r>
                      <a:r>
                        <a:rPr lang="ru-RU" sz="1200" dirty="0">
                          <a:effectLst/>
                        </a:rPr>
                        <a:t> Л.А., Русаков СВ., Шестакова Л.В.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Информатика: учебник для 8 класса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БИНОМ. Лаборатория знаний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</a:tr>
              <a:tr h="5381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1.2.3.4.3.3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Семакин И.Г., Залогова Л.А., Русаков СВ., Шестакова Л.В.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Информатика: учебник для 9 класса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БИНОМ. Лаборатория знаний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</a:tr>
              <a:tr h="358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1.2.3.4.4.1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Угринович Н.Д.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Информатика: учебник для 7 класса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БИНОМ. Лаборатория знаний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</a:tr>
              <a:tr h="358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1.2.3.4.4.2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Угринович Н.Д.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Информатика: учебник для 8 класса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БИНОМ. Лаборатория знаний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</a:tr>
              <a:tr h="358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1.2.3.4.4.3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Угринович</a:t>
                      </a:r>
                      <a:r>
                        <a:rPr lang="ru-RU" sz="1200" dirty="0">
                          <a:effectLst/>
                        </a:rPr>
                        <a:t> Н.Д.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Информатика: учебник для 9 класса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БИНОМ. Лаборатория знаний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41" marR="6174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18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15208" r="14001" b="10884"/>
          <a:stretch/>
        </p:blipFill>
        <p:spPr bwMode="auto">
          <a:xfrm>
            <a:off x="1475656" y="1322362"/>
            <a:ext cx="6924808" cy="484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3000" b="0" dirty="0" smtClean="0">
                <a:hlinkClick r:id="rId3"/>
              </a:rPr>
              <a:t>http://metodist.lbz.ru/authors/informatika/1/</a:t>
            </a:r>
            <a:r>
              <a:rPr lang="ru-RU" sz="3000" b="0" dirty="0" smtClean="0"/>
              <a:t> </a:t>
            </a:r>
            <a:endParaRPr lang="ru-RU" sz="3000" b="0" dirty="0"/>
          </a:p>
        </p:txBody>
      </p:sp>
    </p:spTree>
    <p:extLst>
      <p:ext uri="{BB962C8B-B14F-4D97-AF65-F5344CB8AC3E}">
        <p14:creationId xmlns:p14="http://schemas.microsoft.com/office/powerpoint/2010/main" val="2335836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http://metodist.lbz.ru/authors/informatika/2/images/umk7-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1368152" cy="195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84784"/>
            <a:ext cx="8390607" cy="4424160"/>
          </a:xfrm>
        </p:spPr>
        <p:txBody>
          <a:bodyPr>
            <a:noAutofit/>
          </a:bodyPr>
          <a:lstStyle/>
          <a:p>
            <a:pPr lvl="0"/>
            <a:r>
              <a:rPr lang="ru-RU" sz="1600" dirty="0"/>
              <a:t>Информатика : учебник для 7 класса</a:t>
            </a:r>
          </a:p>
          <a:p>
            <a:pPr lvl="0"/>
            <a:r>
              <a:rPr lang="ru-RU" sz="1600" dirty="0"/>
              <a:t>Информатика : рабочая тетрадь для 7 </a:t>
            </a:r>
            <a:r>
              <a:rPr lang="ru-RU" sz="1600" dirty="0" err="1"/>
              <a:t>кл</a:t>
            </a:r>
            <a:r>
              <a:rPr lang="ru-RU" sz="1600" dirty="0"/>
              <a:t>. : в 5 ч. Ч.1. Человек и информация</a:t>
            </a:r>
          </a:p>
          <a:p>
            <a:pPr lvl="0"/>
            <a:r>
              <a:rPr lang="ru-RU" sz="1600" dirty="0"/>
              <a:t>Информатика : рабочая тетрадь для 7 </a:t>
            </a:r>
            <a:r>
              <a:rPr lang="ru-RU" sz="1600" dirty="0" err="1"/>
              <a:t>кл</a:t>
            </a:r>
            <a:r>
              <a:rPr lang="ru-RU" sz="1600" dirty="0"/>
              <a:t>. : в 5 ч. Ч.2. Компьютер: устройство и ПО</a:t>
            </a:r>
          </a:p>
          <a:p>
            <a:pPr lvl="0"/>
            <a:r>
              <a:rPr lang="ru-RU" sz="1600" dirty="0"/>
              <a:t>Информатика : рабочая тетрадь для 7 </a:t>
            </a:r>
            <a:r>
              <a:rPr lang="ru-RU" sz="1600" dirty="0" err="1"/>
              <a:t>кл</a:t>
            </a:r>
            <a:r>
              <a:rPr lang="ru-RU" sz="1600" dirty="0"/>
              <a:t>. : в 5 ч. Ч.3. Текстовая информация и компьютер</a:t>
            </a:r>
          </a:p>
          <a:p>
            <a:pPr lvl="0"/>
            <a:r>
              <a:rPr lang="ru-RU" sz="1600" dirty="0"/>
              <a:t>Информатика : рабочая тетрадь для 7 </a:t>
            </a:r>
            <a:r>
              <a:rPr lang="ru-RU" sz="1600" dirty="0" err="1"/>
              <a:t>кл</a:t>
            </a:r>
            <a:r>
              <a:rPr lang="ru-RU" sz="1600" dirty="0"/>
              <a:t>. : в 5 ч. Ч.4. Графическая информация и компьютер</a:t>
            </a:r>
          </a:p>
          <a:p>
            <a:pPr lvl="0"/>
            <a:r>
              <a:rPr lang="ru-RU" sz="1600" dirty="0"/>
              <a:t>Информатика : рабочая тетрадь для 7 </a:t>
            </a:r>
            <a:r>
              <a:rPr lang="ru-RU" sz="1600" dirty="0" err="1"/>
              <a:t>кл</a:t>
            </a:r>
            <a:r>
              <a:rPr lang="ru-RU" sz="1600" dirty="0"/>
              <a:t>. : в 5 ч. Ч.5. Мультимедиа и компьютерные презентации</a:t>
            </a:r>
          </a:p>
          <a:p>
            <a:pPr lvl="0"/>
            <a:r>
              <a:rPr lang="ru-RU" sz="1600" dirty="0"/>
              <a:t>Информатика : учебник для 8 класса</a:t>
            </a:r>
          </a:p>
          <a:p>
            <a:pPr lvl="0"/>
            <a:r>
              <a:rPr lang="ru-RU" sz="1600" dirty="0"/>
              <a:t>Информатика : учебник для 9 класса</a:t>
            </a:r>
          </a:p>
          <a:p>
            <a:pPr lvl="0"/>
            <a:r>
              <a:rPr lang="ru-RU" sz="1600" dirty="0"/>
              <a:t>Информатика. Программа для основной школы : 7–9 классы</a:t>
            </a:r>
          </a:p>
          <a:p>
            <a:pPr lvl="1"/>
            <a:r>
              <a:rPr lang="ru-RU" sz="1600" dirty="0"/>
              <a:t>Информатика и ИКТ. Задачник-практикум. ч. 1</a:t>
            </a:r>
          </a:p>
          <a:p>
            <a:pPr lvl="1"/>
            <a:r>
              <a:rPr lang="ru-RU" sz="1600" dirty="0"/>
              <a:t>Информатика и ИКТ. Задачник-практикум. ч. 2</a:t>
            </a:r>
          </a:p>
          <a:p>
            <a:pPr lvl="0"/>
            <a:r>
              <a:rPr lang="ru-RU" sz="1600" dirty="0"/>
              <a:t>Преподавание базового курса информатики в средней школе : методическое пособие</a:t>
            </a:r>
          </a:p>
          <a:p>
            <a:r>
              <a:rPr lang="ru-RU" sz="1600" dirty="0"/>
              <a:t>Информатика и ИКТ. Основная школа : комплект плакатов и методическое пособие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953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«Информатика» 7 - 9 класс (ФГОС)</a:t>
            </a:r>
            <a:br>
              <a:rPr lang="ru-RU" sz="3200" dirty="0"/>
            </a:br>
            <a:r>
              <a:rPr lang="ru-RU" sz="3200" dirty="0"/>
              <a:t>Автор Семакин И. Г. и др.</a:t>
            </a:r>
          </a:p>
        </p:txBody>
      </p:sp>
    </p:spTree>
    <p:extLst>
      <p:ext uri="{BB962C8B-B14F-4D97-AF65-F5344CB8AC3E}">
        <p14:creationId xmlns:p14="http://schemas.microsoft.com/office/powerpoint/2010/main" val="1102684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>
            <a:noAutofit/>
          </a:bodyPr>
          <a:lstStyle/>
          <a:p>
            <a:r>
              <a:rPr lang="en-US" sz="3000" dirty="0" smtClean="0"/>
              <a:t>http://metodist.lbz.ru/authors/informatika/2/</a:t>
            </a:r>
            <a:r>
              <a:rPr lang="ru-RU" sz="3000" dirty="0" smtClean="0"/>
              <a:t> </a:t>
            </a:r>
            <a:endParaRPr lang="ru-RU" sz="3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4" t="16794" r="14374" b="25280"/>
          <a:stretch/>
        </p:blipFill>
        <p:spPr bwMode="auto">
          <a:xfrm>
            <a:off x="455038" y="1124744"/>
            <a:ext cx="8221418" cy="454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6893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9" t="13587" r="14526" b="12126"/>
          <a:stretch/>
        </p:blipFill>
        <p:spPr bwMode="auto">
          <a:xfrm>
            <a:off x="1259632" y="1147802"/>
            <a:ext cx="6973775" cy="4873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36496" cy="1143000"/>
          </a:xfrm>
        </p:spPr>
        <p:txBody>
          <a:bodyPr>
            <a:normAutofit/>
          </a:bodyPr>
          <a:lstStyle/>
          <a:p>
            <a:r>
              <a:rPr lang="en-US" sz="3000" b="0" dirty="0" smtClean="0"/>
              <a:t>http://metodist.lbz.ru/authors/informatika/3/</a:t>
            </a:r>
            <a:endParaRPr lang="ru-RU" sz="3000" b="0" dirty="0"/>
          </a:p>
        </p:txBody>
      </p:sp>
    </p:spTree>
    <p:extLst>
      <p:ext uri="{BB962C8B-B14F-4D97-AF65-F5344CB8AC3E}">
        <p14:creationId xmlns:p14="http://schemas.microsoft.com/office/powerpoint/2010/main" val="504566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1" t="17494" r="15111" b="38679"/>
          <a:stretch/>
        </p:blipFill>
        <p:spPr bwMode="auto">
          <a:xfrm>
            <a:off x="44623" y="692696"/>
            <a:ext cx="9040316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4964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4" t="13276" r="15224" b="11505"/>
          <a:stretch/>
        </p:blipFill>
        <p:spPr bwMode="auto">
          <a:xfrm>
            <a:off x="971600" y="1052736"/>
            <a:ext cx="7410154" cy="450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8437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92</TotalTime>
  <Words>437</Words>
  <Application>Microsoft Office PowerPoint</Application>
  <PresentationFormat>Экран (4:3)</PresentationFormat>
  <Paragraphs>86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Учебная литература по информатике (ФГОС). Содержание, особенности. </vt:lpstr>
      <vt:lpstr>Презентация PowerPoint</vt:lpstr>
      <vt:lpstr>http://metodist.lbz.ru/authors/informatika/1/ </vt:lpstr>
      <vt:lpstr>«Информатика» 7 - 9 класс (ФГОС) Автор Семакин И. Г. и др.</vt:lpstr>
      <vt:lpstr>http://metodist.lbz.ru/authors/informatika/2/ </vt:lpstr>
      <vt:lpstr>http://metodist.lbz.ru/authors/informatika/3/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Чулпан Гилмуллина</dc:creator>
  <cp:lastModifiedBy>Чулпан Гилмуллина</cp:lastModifiedBy>
  <cp:revision>9</cp:revision>
  <dcterms:created xsi:type="dcterms:W3CDTF">2017-08-13T13:35:26Z</dcterms:created>
  <dcterms:modified xsi:type="dcterms:W3CDTF">2017-08-15T08:41:30Z</dcterms:modified>
</cp:coreProperties>
</file>